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B4B866-404E-4396-A37F-41D309249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4E8AA0-5112-4A05-BD9B-69007BB3D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CF4E2F-3D29-40E4-8E49-E43CB982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BB88E4-0A90-4BB6-8F86-32CA5F92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1166DA-3BAB-4B38-9C55-FCA4EB9C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72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EB9DE0-11EB-4C61-97C2-7241CC756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ED180A-059F-4FB0-9A5A-C0E35692E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6A91E9-EDCC-4E60-8906-C4DFEF787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5C9DA1-5232-42A2-A639-9FFEC50FF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E7C428-B8F9-4B83-A09B-24A9D417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58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43B8E9C-1FE1-4468-98D4-2C7A3CBE3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52A253-B101-4FBC-AF3F-B9EAF6A8C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C79CC9-1F64-49F5-BC9A-9A015724F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1665CA-07FF-4385-BB38-E475BA46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69F377-7AB8-4964-8C32-F255C28F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45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EC99D-1322-4328-818D-3CEB51579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E7D83D-9723-48CE-8E66-E0400C19D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80645B-1DFA-4098-8D1B-257D3CA63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DAC25E-EBB2-4ADE-A7DA-C1D7032B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F711B0-C1CC-4C3E-8085-2505444C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6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7B943-8E97-49DB-A2D6-F84A20617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630477-999B-4C10-9E0A-09AC2A1DE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DD1A90-FFBD-474C-AB28-C64B9AD0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8CD68C-39D6-4713-8CD8-BE5297B55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0D2A93-C67E-477A-87C8-FAC1B618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76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395F92-CBB9-41AB-B6ED-3DB0B1AEF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146B1F-B6E7-443B-8D61-8A5C90022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DD0DEE-11D0-4F43-98B0-642120A90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A8BE9F-74C3-4EEF-9AB2-0B3EEB00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D9D99-782A-438E-9594-4781DEEE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91F50-F976-44E7-A4F4-71886132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25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EAA2C-EEBE-4DCE-9040-B23D7D82D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EEA73B-919F-4FC2-8AC0-6423F40A8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471FFE-7C26-4BF0-8FA2-626E5E242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A53CABE-1AF4-4E57-9FC0-C7493B8E7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87C44AA-BDF8-4E0C-8D9F-9398DB902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03505A3-2EAC-478C-87D9-B771B686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AE01D48-0B7A-40F8-B72C-6CD72E1F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A971BA-3AD1-4613-BBEC-7A345E089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01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68F4E-481A-474E-A890-1DE44112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E3784D-D1AC-4F9C-8627-FB00164CD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C8228BA-8424-455B-992A-FCDB913C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30F2E92-D3C9-455A-A489-2613F80E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18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D422FE-A74A-4836-9C20-BF043C79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087799C-4793-4094-8250-68EA8E66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283724-5963-4E5D-933B-57178944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8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5825E-82FC-4B59-99A1-F0EB7337E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22910C-FB06-4BFF-80B7-F7809614F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282DB3-C6D7-436B-8D14-75829B387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D1D3CF-02A2-4C0A-A72A-34736B06F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F7F811-5736-40CF-96B8-898204BF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B45FA2-ED84-4491-BFDD-853A06FD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1FB941-236E-4D42-B885-463FF29A3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D17E600-8C2D-4CA5-A586-8FA2128E3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CF167CD-E904-4612-9268-783E98F66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C65110-2A48-4B11-8328-A299252A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8D6A34-3431-4587-89B9-1F2024E35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BBE238-C7E1-4D2F-95A5-5C9FFA4EA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79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D2C5E-693B-4543-9A09-80B5FC09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8E83F8-AA08-4E41-8F49-F9CC88A1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B19872-97B2-4675-AEAB-6A4E1A6C2B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D783C-757D-4811-BD30-2789A95D915C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BF2F7D-8618-407C-B6EB-0054C60D5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065D8E-CAFD-4B86-93AC-36646455A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90585-1C97-43DF-9726-5ECD694194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32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8%D1%81%D0%BF%D0%B0%D1%80%D0%B5%D0%BD%D0%B8%D0%B5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BAE3A-7059-40AD-A876-3A81C87770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ТЕПЛОВЫЕ ПРОЦЕССЫ</a:t>
            </a:r>
          </a:p>
        </p:txBody>
      </p:sp>
    </p:spTree>
    <p:extLst>
      <p:ext uri="{BB962C8B-B14F-4D97-AF65-F5344CB8AC3E}">
        <p14:creationId xmlns:p14="http://schemas.microsoft.com/office/powerpoint/2010/main" val="4084518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B5E49F-8359-45BC-9E59-CBA928B2E5A2}"/>
              </a:ext>
            </a:extLst>
          </p:cNvPr>
          <p:cNvSpPr txBox="1"/>
          <p:nvPr/>
        </p:nvSpPr>
        <p:spPr>
          <a:xfrm>
            <a:off x="192350" y="58846"/>
            <a:ext cx="118073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аппаратах для замораживания в криогенной жидкости применяют азот и воздух, имеющие низкую нормальную температуру кипения (-195 и -192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С). Промышленное замораживание пищевых продуктов в жидком азоте началась в 60-х годах ХХ века. Для этих целей используется чистый азот, полученный в качестве отхода на предприятиях, вырабатывающих сжиженный кислород.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в жидком азоте проводили методом погружения. Так достигалось сверхбыстрое замораживание, но появились внутренние напряжения и трещины в продуктах, да и с энергетической стороны этот метод невыгоден, так как используется охлаждающий эффект испарения азота. На данном этапе имеются морозильные аппараты, сложной конструкции и больших объёмов, где процесс замораживания идёт поэтапно, при движении продукта по решётчатому конвейеру - производится обдув продукта жидким азотом (до -20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 внутри продукта). Процесс происходит быстро, но очень дорогой в 3-4 дороже, чем замораживание в воздушной среде, большой расход азота от 0,8 до 2 кг/кг.</a:t>
            </a:r>
          </a:p>
          <a:p>
            <a:pPr algn="just"/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Замораживание в криогенных (</a:t>
            </a:r>
            <a:r>
              <a:rPr lang="ru-RU" sz="1800" b="0" i="0" u="sng" strike="noStrike" baseline="0" dirty="0" err="1">
                <a:latin typeface="Times New Roman" panose="02020603050405020304" pitchFamily="18" charset="0"/>
              </a:rPr>
              <a:t>фреонных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) морозильных аппаратах.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 криогенным морозильным аппаратам относят к аппаратам, работающие на сжиженном воздухе, а также на фреоне.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Фреон многократно циркулирует в системе. Замораживание в жидком фреоне в 1,5-2 раза дороже замораживания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воздухоструйных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морозильных аппаратах и следовательно в два раза дешевле замораживания в жидком азоте.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случае применения аммиака его давление не превышает 1,2-1,4 МПа. Стоимость аммиака относительно невысока. По отношению к чёрным металлам аммиак нейтрален, в присутствии влаги активно действует на медь и её сплавы, которые нельзя применять в аммиачных машинах. Однако аммиак имеет два существенных недостатка. Он взрывоопасен и оказывает вредное влияние на здоровье человека. Поэтому при эксплуатации аммиачных машин следует соблюдать правила охраны труда.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Фреон - 12 (-29,8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С) и фреон - 22 (-40,8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С) - холодильные агенты, которые безвредны, не имеют запаха и невзрывоопасны. Фреон - 12 является одним из основных холодильных агентов для крупных, средних и малых холодильных установок с поршневыми компрессорами. Однако при температуре свыше 400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 он разлагается с образованием вредных соединений. Поэтому применение открытого пламени в помещении с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фреоновой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холодильной установкой нежелательно. Фреон - 12 весьма текуч и проникает через</a:t>
            </a:r>
          </a:p>
        </p:txBody>
      </p:sp>
    </p:spTree>
    <p:extLst>
      <p:ext uri="{BB962C8B-B14F-4D97-AF65-F5344CB8AC3E}">
        <p14:creationId xmlns:p14="http://schemas.microsoft.com/office/powerpoint/2010/main" val="1249250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D97BE5-9D5E-4ED9-B7AB-330EDB7D1851}"/>
              </a:ext>
            </a:extLst>
          </p:cNvPr>
          <p:cNvSpPr txBox="1"/>
          <p:nvPr/>
        </p:nvSpPr>
        <p:spPr>
          <a:xfrm>
            <a:off x="174595" y="87661"/>
            <a:ext cx="1184281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малейшие неплотности в соединениях, и даже поры металла. Фреон - 22 имеет те же свойства, но установки работающие на нём значительно компактней.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Эффективность замораживания зависит от формы и размеров продукта. Они влияют на продолжительность, которая обуславливает качество замораживания. Чем быстрее происходит замораживание, тем больше сохраняются первоначальные свойства и выше качество размороженного продукта.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2. Цель интенсификации тепловых процессов заключается в повышении эффективности работы аппаратов и снижении расхода ими тепловой энергии. Задачи интенсификации предусматривают экономию энергии путем оптимизации технологически процессов, а именно интенсификация теплообмена связана с коэффициентом теплоотдачи и термическим сопротивлением стенки.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Основным способами повышения коэффициента теплоотдачи являются: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algn="just">
              <a:buChar char="1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Правильный выбор теплового аппарата.</a:t>
            </a:r>
          </a:p>
          <a:p>
            <a:pPr algn="just">
              <a:buChar char="2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Обеспечение турбулентного режима движения теплообменных сред в аппарате (применяют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турбулизирующие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вставки, перемешивающие устройства).</a:t>
            </a:r>
          </a:p>
          <a:p>
            <a:pPr algn="just">
              <a:buChar char="3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Замена свободной конвекции на принудительную.</a:t>
            </a:r>
          </a:p>
          <a:p>
            <a:pPr algn="just">
              <a:buChar char="4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Своевременный и полный отвод конденсата из паровых пространств, а также несконденсированных паров.</a:t>
            </a:r>
          </a:p>
          <a:p>
            <a:pPr algn="just">
              <a:buChar char="5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Оптимизация формы и размеров продукта, подвергаемых тепловой обработке.</a:t>
            </a:r>
          </a:p>
          <a:p>
            <a:pPr algn="just">
              <a:buChar char="6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Снижение термического сопротивления стенок аппарата за счет удаления накипи и пригара продукта.</a:t>
            </a:r>
          </a:p>
        </p:txBody>
      </p:sp>
    </p:spTree>
    <p:extLst>
      <p:ext uri="{BB962C8B-B14F-4D97-AF65-F5344CB8AC3E}">
        <p14:creationId xmlns:p14="http://schemas.microsoft.com/office/powerpoint/2010/main" val="359692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254380-32B1-47EC-8867-E8DF44071026}"/>
              </a:ext>
            </a:extLst>
          </p:cNvPr>
          <p:cNvSpPr txBox="1"/>
          <p:nvPr/>
        </p:nvSpPr>
        <p:spPr>
          <a:xfrm>
            <a:off x="196789" y="149765"/>
            <a:ext cx="1179842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1. Под тепловыми процессами и тепловой обработкой понимают нагревание и охлаждение сырья, продуктов, вспомогательных материалов и средств. Можно выделить несколько простых, но широко распространенных на практике тепловых процессов: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адиабатный - происходящий без теплообмена с окружающей средой;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изохорный - происходящий при постоянном объеме;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изобарный - происходящий при постоянном давлении;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изотермический - происходящий при постоянной температуре;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изоэнтропийный - при постоянной энтропии;</a:t>
            </a:r>
          </a:p>
          <a:p>
            <a:pPr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изоэнтальпийный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при постоянной энтальпии;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политропный - при постоянной теплоемкости.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Теплообмен представляет собой перенос энергии в форме теплоты, происходящей между телами, температура которых различна, т.е. теплообменом называется самопроизвольный необратимый процесс переноса теплоты в пространстве с неоднородным температурным полем.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Теплообмен между двумя теплоносителями через разделяющую их твердую стенку называется теплопередачей.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Теплоноситель - движущая среда (газ, пар, жидкость), используемая для переноса теплоты.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Температурное поле - это совокупность значений температур во всех точках пространства в данный момент времени. Если в температурном поле температура является постоянной, поле наз. стационарным, если не постоянным, то нестационарным.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ОХЛАЖДЕНИЕ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процесс понижения температуры материалов путем отвода от них теплоты. Для охлаждения газов, паров и жидкостей до 15-20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пищевой технологии используют воду и воздух. Для охлаждения продуктов до низких температур используют низкотемпературные хладагенты - холодильные рассолы, фреоны, аммиак, диоксид серы, жидкий азот.</a:t>
            </a:r>
          </a:p>
        </p:txBody>
      </p:sp>
    </p:spTree>
    <p:extLst>
      <p:ext uri="{BB962C8B-B14F-4D97-AF65-F5344CB8AC3E}">
        <p14:creationId xmlns:p14="http://schemas.microsoft.com/office/powerpoint/2010/main" val="210960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6E93AE-C50D-4917-A29B-E8FF14EEF083}"/>
              </a:ext>
            </a:extLst>
          </p:cNvPr>
          <p:cNvSpPr txBox="1"/>
          <p:nvPr/>
        </p:nvSpPr>
        <p:spPr>
          <a:xfrm>
            <a:off x="170156" y="153385"/>
            <a:ext cx="1185168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Охлаждение водой осуществляется в теплообменниках, в которых теплоносители разделены стенкой, либо обмениваются теплотой при смешивании. Например,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газы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охлаждают разбрызгиванием в них воды. Для охлаждения применяется обычная вода с температурой 15-20 </a:t>
            </a:r>
            <a:r>
              <a:rPr lang="ru-RU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либо артезианская температурой 8-12 </a:t>
            </a:r>
            <a:r>
              <a:rPr lang="ru-RU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. Часто для охлаждения используют оборотную воду, охлажденную за счёт её испарения в градирнях.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Охлаждение льдом применяется для охлаждения ряда продуктов, например, мороженого, до температуры, близкой к нулю. Лёд нагревается до 0</a:t>
            </a:r>
            <a:r>
              <a:rPr lang="ru-RU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 и плавится, отнимая теплоту от охлаждаемого продукта.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Охлаждение воздухом проводится естественном и искусственном способами: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А) При естественном охлаждении горячий продукт охлаждается за счёт потери теплоты в окружающее пространство. Наиболее эффективно естественное охлаждение в зимнее время при низкой температуре воздуха.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Б) Искусственное охлаждение воздухом применяется для охлаждения воды в градирнях, в которых охлаждаемая вода стекает сверху вниз навстречу подаваемому снизу воздуху. При этом охлаждение воздуха происходит не только за счёт теплообмена, но в значительной степени за счёт испарения части жидкости.</a:t>
            </a:r>
          </a:p>
          <a:p>
            <a:pPr marR="200" algn="just"/>
            <a:r>
              <a:rPr lang="ru-RU" b="1" i="0" u="none" strike="noStrike" baseline="0" dirty="0">
                <a:latin typeface="Times New Roman" panose="02020603050405020304" pitchFamily="18" charset="0"/>
              </a:rPr>
              <a:t>НАГРЕВАНИЕ -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процесс повышения температуры материалов путем подвода к ним теплоты. Широко распространёнными методами нагревания в пищевой технологии являются:</a:t>
            </a:r>
          </a:p>
          <a:p>
            <a:pPr>
              <a:buChar char="1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 - Нагревание горячей водой применяется для нагревания и пастеризации пищевых продуктов при температурах ниже 100</a:t>
            </a:r>
            <a:r>
              <a:rPr lang="ru-RU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С. Для нагревания до температур выше 100</a:t>
            </a:r>
            <a:r>
              <a:rPr lang="ru-RU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 применяют воду, находящуюся под избыточным давлением. Она имеет высокую теплоёмкость,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некоррозиеактивна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. Обычно обогрев ведут через разделяющую теплоноситель и продукт стенку аппарата. При нагревании горячей водой или другими жидкими теплоносителями, например, маслом или другими органическими теплоносителями, часто применяются циркуляционный способ обогрева.</a:t>
            </a:r>
          </a:p>
          <a:p>
            <a:pPr>
              <a:buChar char="a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 - </a:t>
            </a:r>
            <a:r>
              <a:rPr lang="ru-RU" b="0" u="none" strike="noStrike" baseline="0" dirty="0">
                <a:latin typeface="Times New Roman" panose="02020603050405020304" pitchFamily="18" charset="0"/>
              </a:rPr>
              <a:t>По этому способу горячая вода циркулирует между нагревателем и теплообменником, в котором он отдаёт теплоту. Циркуляция может быть естественной или принудительной. Естественная циркуляция происходит за счёт разности плотностей горячего и холодного теплоносителей.</a:t>
            </a:r>
          </a:p>
        </p:txBody>
      </p:sp>
    </p:spTree>
    <p:extLst>
      <p:ext uri="{BB962C8B-B14F-4D97-AF65-F5344CB8AC3E}">
        <p14:creationId xmlns:p14="http://schemas.microsoft.com/office/powerpoint/2010/main" val="103532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DF876D-91BB-4555-A757-671E39819632}"/>
              </a:ext>
            </a:extLst>
          </p:cNvPr>
          <p:cNvSpPr txBox="1"/>
          <p:nvPr/>
        </p:nvSpPr>
        <p:spPr>
          <a:xfrm>
            <a:off x="152400" y="188896"/>
            <a:ext cx="118872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b="0" u="none" strike="noStrike" baseline="0" dirty="0">
                <a:latin typeface="Times New Roman" panose="02020603050405020304" pitchFamily="18" charset="0"/>
              </a:rPr>
              <a:t>Для обогрева теплиц при выращивании огурцов, томатов и др. овощей используется горячая вода, отходящая от заводских теплоиспользующих установок.</a:t>
            </a:r>
          </a:p>
          <a:p>
            <a:pPr>
              <a:buChar char="b"/>
            </a:pPr>
            <a:r>
              <a:rPr lang="ru-RU" b="0" i="1" u="none" strike="noStrike" baseline="0" dirty="0">
                <a:latin typeface="Times New Roman" panose="02020603050405020304" pitchFamily="18" charset="0"/>
              </a:rPr>
              <a:t> - </a:t>
            </a:r>
            <a:r>
              <a:rPr lang="ru-RU" b="0" u="none" strike="noStrike" baseline="0" dirty="0">
                <a:latin typeface="Times New Roman" panose="02020603050405020304" pitchFamily="18" charset="0"/>
              </a:rPr>
              <a:t>Обогрев с помощью обогревательных бань представляющих собой аппараты с рубашками. Рубашки нагреваются топочными газами, с помощью электрообогрева или насыщенным водяным паром высокого давления, подаваемым в змеевик.</a:t>
            </a:r>
          </a:p>
          <a:p>
            <a:r>
              <a:rPr lang="ru-RU" b="0" i="0" u="none" strike="noStrike" baseline="0" dirty="0">
                <a:latin typeface="Times New Roman" panose="02020603050405020304" pitchFamily="18" charset="0"/>
              </a:rPr>
              <a:t>Из высококипящих органических жидкостей для создания высоких температур применяют минеральные масла (до 250-300</a:t>
            </a:r>
            <a:r>
              <a:rPr lang="ru-RU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С),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тетрахлордифенил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(до 300</a:t>
            </a:r>
            <a:r>
              <a:rPr lang="ru-RU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С), глицерин, кремнийорганические соединения и др.</a:t>
            </a:r>
          </a:p>
          <a:p>
            <a:pPr>
              <a:buChar char="2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 - Нагревание насыщенным водяным паром получило широкое распространение. При этом применяют два способа:</a:t>
            </a:r>
          </a:p>
          <a:p>
            <a:pPr>
              <a:buChar char="a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 - Нагревание «глухим» насыщенным паром;</a:t>
            </a:r>
          </a:p>
          <a:p>
            <a:pPr>
              <a:buChar char="b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 - Нагревание «острым» насыщенным паром.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При нагревании «глухим» насыщенным паром теплота от конденсирующегося насыщенного водяного пара к нагреваемому теплоносителю передаётся через разделяющую стенку. Греющий «глухой» пар конденсируется и выводится из парового пространства теплообменника в виде конденсата. При этом температура конденсата принимается равной температуре насыщенного водяного пара.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3 - Нагревание топочными газами, образующимися при сжигании топлива в специальных печах, например, для обогрева сушилок.</a:t>
            </a:r>
          </a:p>
          <a:p>
            <a:r>
              <a:rPr lang="ru-RU" b="0" i="0" u="none" strike="noStrike" baseline="0" dirty="0">
                <a:latin typeface="Times New Roman" panose="02020603050405020304" pitchFamily="18" charset="0"/>
              </a:rPr>
              <a:t>4 - Нагревание электрическим током осуществляется в электрических печах сопротивления прямого и косвенного действия.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В печах прямого действия тело нагревается при прохождении через него электрического тока. Нагревание ТВЧ основано на том, что при воздействии на диэлектрик переменного электрического тока молекулы диэлектрика приходят в колебательные движения, при этом часть энергии затрачивается на преодоление трения между молекулами диэлектрика и превращается в теплоту, нагревая тело. </a:t>
            </a:r>
          </a:p>
        </p:txBody>
      </p:sp>
    </p:spTree>
    <p:extLst>
      <p:ext uri="{BB962C8B-B14F-4D97-AF65-F5344CB8AC3E}">
        <p14:creationId xmlns:p14="http://schemas.microsoft.com/office/powerpoint/2010/main" val="417601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9D2274-8B87-4E69-8E4B-A226D1D0DCA5}"/>
              </a:ext>
            </a:extLst>
          </p:cNvPr>
          <p:cNvSpPr txBox="1"/>
          <p:nvPr/>
        </p:nvSpPr>
        <p:spPr>
          <a:xfrm>
            <a:off x="210105" y="144430"/>
            <a:ext cx="1177179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Достоинством диэлектрического нагревания являются:</a:t>
            </a:r>
          </a:p>
          <a:p>
            <a:pPr>
              <a:buChar char="•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непосредственные выделения теплоты в нагреваемом теле;</a:t>
            </a:r>
          </a:p>
          <a:p>
            <a:pPr>
              <a:buChar char="•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равномерный быстрый нагрев всей массы материала до требуемой температуры;</a:t>
            </a:r>
          </a:p>
          <a:p>
            <a:pPr>
              <a:buChar char="•"/>
            </a:pPr>
            <a:r>
              <a:rPr lang="ru-RU" b="0" i="0" u="none" strike="noStrike" baseline="0" dirty="0">
                <a:latin typeface="Times New Roman" panose="02020603050405020304" pitchFamily="18" charset="0"/>
              </a:rPr>
              <a:t>простота регулирования процесса.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В печах косвенного действия теплота выделяется при прохождении электрического тока по нагревательным элементам. Выделяющаяся при этом теплота передаётся материалу тепловым излучением, теплопроводностью и конвекцией.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Для нагревания пищевых продуктов применяется два типа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электронагрева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: прямой и косвенный.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При прямом нагреве нагреваемый продукт включается последовательно непосредственно в электрическую цепь. Односторонность температурного поля является важным преимуществом электроконтактного метода. Для предотвращения нежелательных явлений электролиза используется переменный ток промышленной частоты. Электроконтактной нагрев используется для размораживания полуфабрикатов, для нагрева водно-мучных смесей и выпечки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бескорновых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изделий.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Для обработки плодов, ягод и овощей перед прессованием применяется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электроплазмолиз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. Процесс осуществляется в установках, в которых в зазор между вращающимися валками-электродами пропускают продукт. При этом с помощью тока разрушаются клетки продукта, что улучшает выделение сока прессовании.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На винодельческих предприятиях используют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электропастеризационные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установки косвенного нагрева. Жидкость, находящаяся в аппарате или прокачиваемая через него, получает теплоту нагревательных элементов. Регулирование температуры производится автоматически. Широкое применение в хлебопекарной и кондитерской промышленности получили печи с электрообогревом, установочная мощность которых достигает 150 кВт.</a:t>
            </a:r>
          </a:p>
        </p:txBody>
      </p:sp>
    </p:spTree>
    <p:extLst>
      <p:ext uri="{BB962C8B-B14F-4D97-AF65-F5344CB8AC3E}">
        <p14:creationId xmlns:p14="http://schemas.microsoft.com/office/powerpoint/2010/main" val="2319230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8B09BC-9296-41CD-A777-CB3D3BA2CCEA}"/>
              </a:ext>
            </a:extLst>
          </p:cNvPr>
          <p:cNvSpPr txBox="1"/>
          <p:nvPr/>
        </p:nvSpPr>
        <p:spPr>
          <a:xfrm>
            <a:off x="112451" y="109036"/>
            <a:ext cx="1196709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КОНДЕНСАЦИЯ -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это процесс сжижения пара или газа, он широко применяется в технике пищевой промышленности для различных целей: создания разряжения в выпарных аппаратах, использования теплоты конденсации для нагревания жидкостей (в ТА с паровым обогревом).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Конденсацию можно проводить при отводе теплоты от конденсируемых веществ с помощью охлаждающего теплоносителя, отделенного стенкой. Можно при непосредственном смешивании конденсируемых паров с охлаждающим теплоносителем - водой. В первом случае наблюдается поверхностная конденсация, во втором - конденсация смешения.</a:t>
            </a:r>
            <a:endParaRPr lang="ru-RU" sz="20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конденсации паров на поверхности нагрева образуются отдельные капли или сплошная пленка конденсата, течение которой происходит в зависимости от аппарата (вертикальный, горизонтальный). Пленка составляет основное термическое сопротивление для теплового потока. Поэтому интенсивность теплоотдачи зависит от толщины и режима течения пленки конденсата.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Испарение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физический процесс перехода вещества из жидкого состояния в газообразное (пар). Процесс испарения является обратным процессу конденсации (переход из парообразного состояния в жидкое).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Процесс испарения зависит от интенсивности теплового движения молекул: чем быстрее движутся молекулы, тем быстрее происходит испарение. Кроме того, немаловажными факторами, влияющими на процесс испарения, являются скорость внешней (по отношению к веществу) диффузии, а также свойств самого вещества. Проще говоря, при ветре испарение происходит гораздо быстрее. Что же касается свойств вещества, то, к примеру, спирт испаряется гораздо быстрее воды.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Рассмотрим данный процесс на молекулярном уровне: молекулы, обладающие достаточной энергией (скоростью) для преодоления притяжения соседних молекул, вырываются за границы вещества (жидкости). При этом жидкость теряет часть своей энергии (остывает). Например, горячий чай: мы дуем на поверхность жидкости, чтобы остудить его, при этом, мы ускоряем процесс испарения.</a:t>
            </a:r>
          </a:p>
        </p:txBody>
      </p:sp>
    </p:spTree>
    <p:extLst>
      <p:ext uri="{BB962C8B-B14F-4D97-AF65-F5344CB8AC3E}">
        <p14:creationId xmlns:p14="http://schemas.microsoft.com/office/powerpoint/2010/main" val="22500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A8685E-F1F5-404C-9192-5FDD5AC1B5FF}"/>
              </a:ext>
            </a:extLst>
          </p:cNvPr>
          <p:cNvSpPr txBox="1"/>
          <p:nvPr/>
        </p:nvSpPr>
        <p:spPr>
          <a:xfrm>
            <a:off x="239697" y="112696"/>
            <a:ext cx="1185168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Наиболее эффективно испарение жидкостей происходит при кипении. Испарение в пищевой технологии используется для охлаждения и опреснения воды, концентрирования растворов (н-р сахарных). Соответственно используются аппараты: испарители, опреснители, выпарные аппараты.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Кипение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— процесс парообразования внутри жидкости (переход вещества из жидкого в газообразное состояние). Поскольку при кипении изменяется удельный объём вещества, то кипение — это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фазовый переход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первого рода. Обычно кипение более интенсивно, чем </a:t>
            </a:r>
            <a:r>
              <a:rPr lang="ru-RU" sz="1800" b="0" i="0" u="sng" strike="noStrike" baseline="0" dirty="0">
                <a:latin typeface="Times New Roman" panose="02020603050405020304" pitchFamily="18" charset="0"/>
                <a:hlinkClick r:id="rId2"/>
              </a:rPr>
              <a:t>испарение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hlinkClick r:id="rId2"/>
              </a:rPr>
              <a:t>.</a:t>
            </a:r>
          </a:p>
          <a:p>
            <a:pPr marR="200" algn="just"/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Температуракипения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, точка кипения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температура,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при которой происходит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кипение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жидкости, находящейся под постоянным давлением. Температура кипения соответствует температуре насыщенного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пара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над плоской поверхностью кипящей жидкости, так как сама жидкость всегда несколько перегрета относительно температуры кипения. С ростом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давления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температура кипения увеличивается.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кипении процесс переноса тепла складывается из отдачи тепла жидкости стенкой и передачи тепла внутренней поверхности газового пузыря в виде теплоты испарения. При этом преодолевается термическое сопротивление тонкого пограничного слоя на границе «пузырек газа - жидкость». При медленном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кипении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жидкости (а точнее, как правило на стенках или на дне сосуда) появляются пузырьки, наполненные паром. Образование пузырьков пара зависит от количества подводимой теплоты, от шероховатости и смачиваемой поверхности. В процессе образования газовых пузырьков, интенсивность процесса возрастает до некоторого предела, равного разности температур между стенкой аппарата и жидкостью, т.е. растет количество тепла, передаваемого жидкости с единицы поверхности в единицу времени. Начинается перемешивание среды, что приводит к росту коэффициента теплоотдачи. Этот процесс и область его существования называется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ядерным кипением (пузырчатым).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 счёт интенсивного испарения жидкости внутрь пузырьков, они растут, всплывают, и пар высвобождается в паровую фазу над жидкостью. При этом сама жидкость находится в слегка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перегретом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состоянии, т. е. температура в толще жидкости превышает номинальную температуру кипения. </a:t>
            </a:r>
          </a:p>
        </p:txBody>
      </p:sp>
    </p:spTree>
    <p:extLst>
      <p:ext uri="{BB962C8B-B14F-4D97-AF65-F5344CB8AC3E}">
        <p14:creationId xmlns:p14="http://schemas.microsoft.com/office/powerpoint/2010/main" val="1554943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CBD5CC-80F9-4EFD-8440-C859921D13E2}"/>
              </a:ext>
            </a:extLst>
          </p:cNvPr>
          <p:cNvSpPr txBox="1"/>
          <p:nvPr/>
        </p:nvSpPr>
        <p:spPr>
          <a:xfrm>
            <a:off x="170155" y="0"/>
            <a:ext cx="1185169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обычных условиях эта разница невелика (порядка одного градуса), но факт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перегретости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можно легко заметить, бросив что-либо в такую воду и наблюдая её резкое вскипание. В лабораторных условиях тщательно очищенные жидкости можно перегреть на десятки градусов.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Возможность перегрева жидкости объясняется тем, что для создания первичного пузырька минимального размера, который уже дальше может расти сам по себе, требуется затратить некоторую энергию (определяемую 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поверхностным натяжением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жидкости). Пока это не достигнуто, мельчайшие пузырьки будут возникать и снова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схлопываться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под действием сил поверхностного натяжения, и кипения не будет.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дальнейшем увеличении температуры интенсивность теплового потока возрастает на столько, что пузырьки превращаются в сплошную прослойку газа между стенкой и жидкостью, т.е. если температура дна сосуда значительно превышает температуру кипения жидкости, то скорость образования пузырей на дне становится столь большой, что они объединяются вместе, образуя сплошную паровую прослойку между дном сосуда и непосредственно самой жидкостью. В этом режиме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плёночного кипения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тепловой поток от нагревателя к жидкости резко падает (паровая плёнка проводит тепло хуже, чем конвекция в жидкости),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т.е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термическое сопротивление резко возрастает, а коэффициент теплоотдачи резко падает. Это ведет к ухудшению процесса теплоотдачи. и в результате скорость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выкипания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уменьшается. Режим плёночного кипения можно наблюдать на примере капли воды на раскалённой плите.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 процесс образования пузырьков можно влиять с помощью давления, звуковых волн, ионизации. В частности, именно на принципе вскипания микрообъёмов жидкости от ионизации при прохождении заряженных частиц работает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</a:rPr>
              <a:t>пузырьковая камера</a:t>
            </a:r>
            <a:r>
              <a:rPr lang="ru-RU" dirty="0">
                <a:latin typeface="Times New Roman" panose="02020603050405020304" pitchFamily="18" charset="0"/>
              </a:rPr>
              <a:t>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- искусственное охлаждение до температуры ниже температуры окружающей среды (+4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 до -40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С).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применяется в следующих случаях: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пищевых продуктов с целью обеспечения продолжительного хранения их питательной ценности;</a:t>
            </a:r>
          </a:p>
          <a:p>
            <a:pPr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смесей с целью получения специфических пищевых продуктов (мороженого, замороженных кремов и др.)</a:t>
            </a:r>
          </a:p>
        </p:txBody>
      </p:sp>
    </p:spTree>
    <p:extLst>
      <p:ext uri="{BB962C8B-B14F-4D97-AF65-F5344CB8AC3E}">
        <p14:creationId xmlns:p14="http://schemas.microsoft.com/office/powerpoint/2010/main" val="3654679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A82A54-9411-497D-8FB9-D936987B10E4}"/>
              </a:ext>
            </a:extLst>
          </p:cNvPr>
          <p:cNvSpPr txBox="1"/>
          <p:nvPr/>
        </p:nvSpPr>
        <p:spPr>
          <a:xfrm>
            <a:off x="147961" y="87817"/>
            <a:ext cx="1189607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пищевых продуктов как подготовительный технологической операции при их сублимационной сушке (лиофилизация);</a:t>
            </a:r>
          </a:p>
          <a:p>
            <a:pPr algn="just"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жидких продуктов с целью их концентрации, т.е. осуществление процесса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криоконцентрациии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фруктовых и овощных соков, виноградного и пивного сусла, уксуса, вина, кофе, получения питьевой воды из морской воды и др.;</a:t>
            </a:r>
          </a:p>
          <a:p>
            <a:pPr algn="just"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замораживание воды для получения льда.</a:t>
            </a:r>
          </a:p>
          <a:p>
            <a:pPr marR="200" algn="just"/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Замораживание пищевых продуктов в воздушной среде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старый и наиболее распространённый метод, так как воздух является естественной охлаждающей средой. При этом плохие теплофизические свойства воздуха компенсируются высокими рабочими скоростями воздушного потока.</a:t>
            </a:r>
          </a:p>
          <a:p>
            <a:pPr marR="200" algn="just"/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Замораживание в </a:t>
            </a:r>
            <a:r>
              <a:rPr lang="ru-RU" sz="1800" b="0" i="0" u="sng" strike="noStrike" baseline="0" dirty="0" err="1">
                <a:latin typeface="Times New Roman" panose="02020603050405020304" pitchFamily="18" charset="0"/>
              </a:rPr>
              <a:t>псевдоожиженном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 слое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являются одним из перспективных промышленных методов замораживания пищевых продуктов россыпью. При замораживании указанным методом продукты, подверженные холодильной обработке, образуют «кипящий» слой при определённой скорости и давлении восходящего воздушного потока. Высокая эффективность аппаратов, основанных на таком принципе работы, обусловлена, прежде всего коэффициентом теплоотдачи материала - от 75 до 186 Вт/(м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2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К). В аппаратах, работающих полностью на принципе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псевдоожижений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флюидизации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), воздушный поток пронизывает целиком слой продукта, а также играет роль воздушной подушки для передвижения продукта по камере. Основные преимущества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флюизального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замораживания: высокая интенсивность и непрерывность технологического процесса и высокое качество замороженного продукта.</a:t>
            </a:r>
          </a:p>
          <a:p>
            <a:pPr marR="200" algn="just"/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Замораживание в жидких </a:t>
            </a:r>
            <a:r>
              <a:rPr lang="ru-RU" sz="1800" b="0" i="0" u="sng" strike="noStrike" baseline="0" dirty="0" err="1">
                <a:latin typeface="Times New Roman" panose="02020603050405020304" pitchFamily="18" charset="0"/>
              </a:rPr>
              <a:t>хладоносителях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 и криогенных жидкостях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более эффективно, чем замораживание в воздушной среде, так как коэффициент теплоотдачи из продукта в жидкую среду значительно интенсивнее. В качестве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хладоносителя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чаще всего используются водные растворы различных солей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(NaCl, CaCl</a:t>
            </a:r>
            <a:r>
              <a:rPr lang="en-US" sz="1800" b="0" i="0" u="none" strike="noStrike" baseline="-25000" dirty="0">
                <a:latin typeface="Times New Roman" panose="02020603050405020304" pitchFamily="18" charset="0"/>
              </a:rPr>
              <a:t>2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 др.), в которые после их охлаждения до определённой температуры погружают продукты, предназначенные для замораживания.</a:t>
            </a:r>
          </a:p>
        </p:txBody>
      </p:sp>
    </p:spTree>
    <p:extLst>
      <p:ext uri="{BB962C8B-B14F-4D97-AF65-F5344CB8AC3E}">
        <p14:creationId xmlns:p14="http://schemas.microsoft.com/office/powerpoint/2010/main" val="16727300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2709</Words>
  <Application>Microsoft Office PowerPoint</Application>
  <PresentationFormat>Широкоэкранный</PresentationFormat>
  <Paragraphs>83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ТЕПЛОВЫЕ ПРОЦЕССЫ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ТЕПЛОВЫЕ ПРОЦЕССЫ</dc:title>
  <dc:creator>Sergei Shlykov</dc:creator>
  <cp:lastModifiedBy>Sergei Shlykov</cp:lastModifiedBy>
  <cp:revision>2</cp:revision>
  <dcterms:created xsi:type="dcterms:W3CDTF">2021-03-10T15:50:32Z</dcterms:created>
  <dcterms:modified xsi:type="dcterms:W3CDTF">2021-03-10T16:06:49Z</dcterms:modified>
</cp:coreProperties>
</file>